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755" r:id="rId4"/>
    <p:sldId id="259" r:id="rId5"/>
    <p:sldId id="260" r:id="rId6"/>
    <p:sldId id="261" r:id="rId7"/>
    <p:sldId id="262" r:id="rId8"/>
    <p:sldId id="297" r:id="rId9"/>
    <p:sldId id="727" r:id="rId10"/>
    <p:sldId id="756" r:id="rId11"/>
    <p:sldId id="769" r:id="rId12"/>
    <p:sldId id="770" r:id="rId13"/>
    <p:sldId id="771" r:id="rId14"/>
    <p:sldId id="767" r:id="rId15"/>
    <p:sldId id="773" r:id="rId16"/>
    <p:sldId id="772" r:id="rId17"/>
    <p:sldId id="758" r:id="rId18"/>
    <p:sldId id="566" r:id="rId19"/>
    <p:sldId id="761" r:id="rId20"/>
    <p:sldId id="585" r:id="rId21"/>
    <p:sldId id="407" r:id="rId22"/>
    <p:sldId id="417" r:id="rId23"/>
    <p:sldId id="281" r:id="rId24"/>
    <p:sldId id="275" r:id="rId25"/>
    <p:sldId id="276" r:id="rId26"/>
    <p:sldId id="277" r:id="rId27"/>
    <p:sldId id="278" r:id="rId28"/>
    <p:sldId id="283" r:id="rId29"/>
    <p:sldId id="284" r:id="rId30"/>
    <p:sldId id="309" r:id="rId31"/>
    <p:sldId id="310" r:id="rId32"/>
    <p:sldId id="288" r:id="rId33"/>
    <p:sldId id="289" r:id="rId34"/>
    <p:sldId id="581"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21/07/2022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93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Curved Right Arrow 7"/>
          <p:cNvSpPr/>
          <p:nvPr/>
        </p:nvSpPr>
        <p:spPr>
          <a:xfrm>
            <a:off x="685800" y="4112197"/>
            <a:ext cx="1028700" cy="1527810"/>
          </a:xfrm>
          <a:prstGeom prst="curv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333500" y="1718310"/>
            <a:ext cx="5905500" cy="87249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smtClean="0">
                <a:ln w="1905"/>
                <a:solidFill>
                  <a:schemeClr val="accent5">
                    <a:lumMod val="50000"/>
                  </a:schemeClr>
                </a:solidFill>
                <a:effectLst>
                  <a:innerShdw blurRad="69850" dist="43180" dir="5400000">
                    <a:srgbClr val="000000">
                      <a:alpha val="65000"/>
                    </a:srgbClr>
                  </a:innerShdw>
                </a:effectLst>
              </a:rPr>
              <a:t>Seolah-olah </a:t>
            </a:r>
            <a:r>
              <a:rPr lang="sv-SE" sz="3000" b="1" dirty="0">
                <a:ln w="1905"/>
                <a:solidFill>
                  <a:schemeClr val="accent5">
                    <a:lumMod val="50000"/>
                  </a:schemeClr>
                </a:solidFill>
                <a:effectLst>
                  <a:innerShdw blurRad="69850" dist="43180" dir="5400000">
                    <a:srgbClr val="000000">
                      <a:alpha val="65000"/>
                    </a:srgbClr>
                  </a:innerShdw>
                </a:effectLst>
              </a:rPr>
              <a:t>menjadi satu trend</a:t>
            </a:r>
            <a:endParaRPr lang="en-US" sz="30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304800" y="97917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333500" y="3180425"/>
            <a:ext cx="6408420" cy="1583566"/>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Apa yang berlaku di salah satu kelab komedi baru-baru ini menyentap sensetifiviti umat Islam</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0" name="Cloud 9"/>
          <p:cNvSpPr/>
          <p:nvPr/>
        </p:nvSpPr>
        <p:spPr>
          <a:xfrm>
            <a:off x="800952" y="436018"/>
            <a:ext cx="7200047" cy="90678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ln w="1905"/>
                <a:solidFill>
                  <a:srgbClr val="FF0000"/>
                </a:solidFill>
                <a:effectLst>
                  <a:innerShdw blurRad="69850" dist="43180" dir="5400000">
                    <a:srgbClr val="000000">
                      <a:alpha val="65000"/>
                    </a:srgbClr>
                  </a:innerShdw>
                </a:effectLst>
              </a:rPr>
              <a:t>Penghinaan</a:t>
            </a:r>
            <a:r>
              <a:rPr lang="en-US" sz="3200" b="1" dirty="0">
                <a:ln w="1905"/>
                <a:solidFill>
                  <a:srgbClr val="FF0000"/>
                </a:solidFill>
                <a:effectLst>
                  <a:innerShdw blurRad="69850" dist="43180" dir="5400000">
                    <a:srgbClr val="000000">
                      <a:alpha val="65000"/>
                    </a:srgbClr>
                  </a:innerShdw>
                </a:effectLst>
              </a:rPr>
              <a:t> agama </a:t>
            </a:r>
            <a:r>
              <a:rPr lang="en-US" sz="3200" b="1" dirty="0" err="1" smtClean="0">
                <a:ln w="1905"/>
                <a:solidFill>
                  <a:srgbClr val="FF0000"/>
                </a:solidFill>
                <a:effectLst>
                  <a:innerShdw blurRad="69850" dist="43180" dir="5400000">
                    <a:srgbClr val="000000">
                      <a:alpha val="65000"/>
                    </a:srgbClr>
                  </a:innerShdw>
                </a:effectLst>
              </a:rPr>
              <a:t>Islamm</a:t>
            </a:r>
            <a:endParaRPr lang="en-US" sz="3200" b="1" dirty="0">
              <a:ln w="1905"/>
              <a:solidFill>
                <a:schemeClr val="tx1"/>
              </a:solidFill>
              <a:effectLst>
                <a:innerShdw blurRad="69850" dist="43180" dir="5400000">
                  <a:srgbClr val="000000">
                    <a:alpha val="65000"/>
                  </a:srgbClr>
                </a:innerShdw>
              </a:effectLst>
            </a:endParaRPr>
          </a:p>
        </p:txBody>
      </p:sp>
      <p:sp>
        <p:nvSpPr>
          <p:cNvPr id="9" name="Rounded Rectangle 8"/>
          <p:cNvSpPr/>
          <p:nvPr/>
        </p:nvSpPr>
        <p:spPr>
          <a:xfrm>
            <a:off x="1836420" y="5105400"/>
            <a:ext cx="5905500" cy="1496218"/>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smtClean="0">
                <a:ln w="1905"/>
                <a:solidFill>
                  <a:schemeClr val="accent5">
                    <a:lumMod val="50000"/>
                  </a:schemeClr>
                </a:solidFill>
                <a:effectLst>
                  <a:innerShdw blurRad="69850" dist="43180" dir="5400000">
                    <a:srgbClr val="000000">
                      <a:alpha val="65000"/>
                    </a:srgbClr>
                  </a:innerShdw>
                </a:effectLst>
              </a:rPr>
              <a:t>Betapa </a:t>
            </a:r>
            <a:r>
              <a:rPr lang="sv-SE" sz="3000" b="1" dirty="0">
                <a:ln w="1905"/>
                <a:solidFill>
                  <a:schemeClr val="accent5">
                    <a:lumMod val="50000"/>
                  </a:schemeClr>
                </a:solidFill>
                <a:effectLst>
                  <a:innerShdw blurRad="69850" dist="43180" dir="5400000">
                    <a:srgbClr val="000000">
                      <a:alpha val="65000"/>
                    </a:srgbClr>
                  </a:innerShdw>
                </a:effectLst>
              </a:rPr>
              <a:t>dangkalnya kefahaman dan penghayatan agama dalam kalangan penganut </a:t>
            </a:r>
            <a:r>
              <a:rPr lang="sv-SE" sz="3000" b="1" dirty="0" smtClean="0">
                <a:ln w="1905"/>
                <a:solidFill>
                  <a:schemeClr val="accent5">
                    <a:lumMod val="50000"/>
                  </a:schemeClr>
                </a:solidFill>
                <a:effectLst>
                  <a:innerShdw blurRad="69850" dist="43180" dir="5400000">
                    <a:srgbClr val="000000">
                      <a:alpha val="65000"/>
                    </a:srgbClr>
                  </a:innerShdw>
                </a:effectLst>
              </a:rPr>
              <a:t>Islam</a:t>
            </a:r>
            <a:endParaRPr lang="en-US" sz="30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39702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ounded Rectangle 6"/>
          <p:cNvSpPr/>
          <p:nvPr/>
        </p:nvSpPr>
        <p:spPr>
          <a:xfrm>
            <a:off x="914400" y="2209800"/>
            <a:ext cx="7277100" cy="2534575"/>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smtClean="0">
                <a:ln w="1905"/>
                <a:solidFill>
                  <a:schemeClr val="accent5">
                    <a:lumMod val="50000"/>
                  </a:schemeClr>
                </a:solidFill>
                <a:effectLst>
                  <a:innerShdw blurRad="69850" dist="43180" dir="5400000">
                    <a:srgbClr val="000000">
                      <a:alpha val="65000"/>
                    </a:srgbClr>
                  </a:innerShdw>
                </a:effectLst>
              </a:rPr>
              <a:t>Bagaimana </a:t>
            </a:r>
            <a:r>
              <a:rPr lang="sv-SE" sz="4400" b="1" dirty="0">
                <a:ln w="1905"/>
                <a:solidFill>
                  <a:schemeClr val="accent5">
                    <a:lumMod val="50000"/>
                  </a:schemeClr>
                </a:solidFill>
                <a:effectLst>
                  <a:innerShdw blurRad="69850" dist="43180" dir="5400000">
                    <a:srgbClr val="000000">
                      <a:alpha val="65000"/>
                    </a:srgbClr>
                  </a:innerShdw>
                </a:effectLst>
              </a:rPr>
              <a:t>kedudukan orang yang mempersendakan agama disisi Allah SWT</a:t>
            </a:r>
            <a:endParaRPr lang="en-US" sz="4400" b="1" dirty="0">
              <a:ln w="1905"/>
              <a:solidFill>
                <a:schemeClr val="accent5">
                  <a:lumMod val="50000"/>
                </a:schemeClr>
              </a:solidFill>
              <a:effectLst>
                <a:innerShdw blurRad="69850" dist="43180" dir="5400000">
                  <a:srgbClr val="000000">
                    <a:alpha val="65000"/>
                  </a:srgbClr>
                </a:innerShdw>
              </a:effectLst>
            </a:endParaRPr>
          </a:p>
        </p:txBody>
      </p:sp>
      <p:sp>
        <p:nvSpPr>
          <p:cNvPr id="10" name="Cloud 9"/>
          <p:cNvSpPr/>
          <p:nvPr/>
        </p:nvSpPr>
        <p:spPr>
          <a:xfrm>
            <a:off x="2172126" y="1371600"/>
            <a:ext cx="4761648" cy="10668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905"/>
                <a:solidFill>
                  <a:srgbClr val="FF0000"/>
                </a:solidFill>
                <a:effectLst>
                  <a:innerShdw blurRad="69850" dist="43180" dir="5400000">
                    <a:srgbClr val="000000">
                      <a:alpha val="65000"/>
                    </a:srgbClr>
                  </a:innerShdw>
                </a:effectLst>
              </a:rPr>
              <a:t>Persoalan</a:t>
            </a:r>
            <a:endParaRPr lang="en-US"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88285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67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ounded Rectangle 6"/>
          <p:cNvSpPr/>
          <p:nvPr/>
        </p:nvSpPr>
        <p:spPr>
          <a:xfrm>
            <a:off x="887104" y="990600"/>
            <a:ext cx="7494896" cy="310714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smtClean="0">
                <a:ln w="1905"/>
                <a:solidFill>
                  <a:schemeClr val="accent5">
                    <a:lumMod val="50000"/>
                  </a:schemeClr>
                </a:solidFill>
                <a:effectLst>
                  <a:innerShdw blurRad="69850" dist="43180" dir="5400000">
                    <a:srgbClr val="000000">
                      <a:alpha val="65000"/>
                    </a:srgbClr>
                  </a:innerShdw>
                </a:effectLst>
              </a:rPr>
              <a:t>Percakapan</a:t>
            </a:r>
            <a:r>
              <a:rPr lang="sv-SE" sz="3200" b="1" dirty="0">
                <a:ln w="1905"/>
                <a:solidFill>
                  <a:schemeClr val="accent5">
                    <a:lumMod val="50000"/>
                  </a:schemeClr>
                </a:solidFill>
                <a:effectLst>
                  <a:innerShdw blurRad="69850" dist="43180" dir="5400000">
                    <a:srgbClr val="000000">
                      <a:alpha val="65000"/>
                    </a:srgbClr>
                  </a:innerShdw>
                </a:effectLst>
              </a:rPr>
              <a:t>, perbuatan atau apa-apa sahaja yang menggambarkan penghinaan terhadap Islam sama ada secara sengaja, gurauan atau berbentuk komedi</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0" name="Cloud 9"/>
          <p:cNvSpPr/>
          <p:nvPr/>
        </p:nvSpPr>
        <p:spPr>
          <a:xfrm>
            <a:off x="990600" y="228600"/>
            <a:ext cx="7276674" cy="1524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905"/>
                <a:solidFill>
                  <a:srgbClr val="FF0000"/>
                </a:solidFill>
                <a:effectLst>
                  <a:innerShdw blurRad="69850" dist="43180" dir="5400000">
                    <a:srgbClr val="000000">
                      <a:alpha val="65000"/>
                    </a:srgbClr>
                  </a:innerShdw>
                </a:effectLst>
              </a:rPr>
              <a:t>Perkara-perkara</a:t>
            </a:r>
            <a:r>
              <a:rPr lang="en-US" sz="3200" b="1" dirty="0" smtClean="0">
                <a:ln w="1905"/>
                <a:solidFill>
                  <a:srgbClr val="FF0000"/>
                </a:solidFill>
                <a:effectLst>
                  <a:innerShdw blurRad="69850" dist="43180" dir="5400000">
                    <a:srgbClr val="000000">
                      <a:alpha val="65000"/>
                    </a:srgbClr>
                  </a:innerShdw>
                </a:effectLst>
              </a:rPr>
              <a:t> yang </a:t>
            </a:r>
            <a:r>
              <a:rPr lang="en-US" sz="3200" b="1" dirty="0" err="1" smtClean="0">
                <a:ln w="1905"/>
                <a:solidFill>
                  <a:srgbClr val="FF0000"/>
                </a:solidFill>
                <a:effectLst>
                  <a:innerShdw blurRad="69850" dist="43180" dir="5400000">
                    <a:srgbClr val="000000">
                      <a:alpha val="65000"/>
                    </a:srgbClr>
                  </a:innerShdw>
                </a:effectLst>
              </a:rPr>
              <a:t>boleh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membatalkan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iman</a:t>
            </a:r>
            <a:endParaRPr lang="en-US" sz="3200" b="1" dirty="0">
              <a:ln w="1905"/>
              <a:solidFill>
                <a:schemeClr val="tx1"/>
              </a:solidFill>
              <a:effectLst>
                <a:innerShdw blurRad="69850" dist="43180" dir="5400000">
                  <a:srgbClr val="000000">
                    <a:alpha val="65000"/>
                  </a:srgbClr>
                </a:innerShdw>
              </a:effectLst>
            </a:endParaRPr>
          </a:p>
        </p:txBody>
      </p:sp>
      <p:sp>
        <p:nvSpPr>
          <p:cNvPr id="2" name="Striped Right Arrow 1"/>
          <p:cNvSpPr/>
          <p:nvPr/>
        </p:nvSpPr>
        <p:spPr>
          <a:xfrm rot="5400000">
            <a:off x="4324137" y="4059640"/>
            <a:ext cx="609600" cy="685800"/>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
        <p:nvSpPr>
          <p:cNvPr id="5" name="Rounded Rectangle 4"/>
          <p:cNvSpPr/>
          <p:nvPr/>
        </p:nvSpPr>
        <p:spPr>
          <a:xfrm>
            <a:off x="780837" y="4863152"/>
            <a:ext cx="7696199" cy="1600200"/>
          </a:xfrm>
          <a:prstGeom prst="roundRect">
            <a:avLst/>
          </a:prstGeom>
          <a:solidFill>
            <a:schemeClr val="accent4">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D</a:t>
            </a:r>
            <a:r>
              <a:rPr lang="sv-SE" sz="2800" b="1" dirty="0" smtClean="0">
                <a:ln w="1905"/>
                <a:solidFill>
                  <a:schemeClr val="tx1"/>
                </a:solidFill>
                <a:effectLst>
                  <a:innerShdw blurRad="69850" dist="43180" dir="5400000">
                    <a:srgbClr val="000000">
                      <a:alpha val="65000"/>
                    </a:srgbClr>
                  </a:innerShdw>
                </a:effectLst>
              </a:rPr>
              <a:t>inasihatkan </a:t>
            </a:r>
            <a:r>
              <a:rPr lang="sv-SE" sz="2800" b="1" dirty="0">
                <a:ln w="1905"/>
                <a:solidFill>
                  <a:schemeClr val="tx1"/>
                </a:solidFill>
                <a:effectLst>
                  <a:innerShdw blurRad="69850" dist="43180" dir="5400000">
                    <a:srgbClr val="000000">
                      <a:alpha val="65000"/>
                    </a:srgbClr>
                  </a:innerShdw>
                </a:effectLst>
              </a:rPr>
              <a:t>kepada mereka yang pernah terlanjur dalam perkara ini agar kembali bertaubat dan mohon ampun kepada Allah </a:t>
            </a:r>
            <a:r>
              <a:rPr lang="sv-SE" sz="2800" b="1" dirty="0" smtClean="0">
                <a:ln w="1905"/>
                <a:solidFill>
                  <a:schemeClr val="tx1"/>
                </a:solidFill>
                <a:effectLst>
                  <a:innerShdw blurRad="69850" dist="43180" dir="5400000">
                    <a:srgbClr val="000000">
                      <a:alpha val="65000"/>
                    </a:srgbClr>
                  </a:innerShdw>
                </a:effectLst>
              </a:rPr>
              <a:t>SWT</a:t>
            </a:r>
            <a:endParaRPr lang="en-US" sz="2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8233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304800"/>
            <a:ext cx="7162800" cy="685800"/>
          </a:xfrm>
          <a:prstGeom prst="snip2DiagRect">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en-US" sz="3200" dirty="0"/>
          </a:p>
        </p:txBody>
      </p:sp>
      <p:sp>
        <p:nvSpPr>
          <p:cNvPr id="7" name="Rectangle 6"/>
          <p:cNvSpPr/>
          <p:nvPr/>
        </p:nvSpPr>
        <p:spPr>
          <a:xfrm>
            <a:off x="609600" y="3792616"/>
            <a:ext cx="7924800" cy="2554545"/>
          </a:xfrm>
          <a:prstGeom prst="rect">
            <a:avLst/>
          </a:prstGeom>
        </p:spPr>
        <p:txBody>
          <a:bodyPr wrap="square">
            <a:spAutoFit/>
          </a:bodyPr>
          <a:lstStyle/>
          <a:p>
            <a:pPr algn="just"/>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Yang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Bermaksud</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Perbaharuilah</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iman</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kamu</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Dikatakan</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Wahai</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Rasulullah</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bagaimana</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kami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mahu</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memperbaharui</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keimanan</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kami?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Baginda</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menjawab</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Perbanyakkan</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mengucap</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La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Ilaaha</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Illallah</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5" name="Rectangle 4"/>
          <p:cNvSpPr/>
          <p:nvPr/>
        </p:nvSpPr>
        <p:spPr>
          <a:xfrm>
            <a:off x="609600" y="1143000"/>
            <a:ext cx="8001000" cy="2585323"/>
          </a:xfrm>
          <a:prstGeom prst="rect">
            <a:avLst/>
          </a:prstGeom>
        </p:spPr>
        <p:txBody>
          <a:bodyPr wrap="square">
            <a:spAutoFit/>
            <a:scene3d>
              <a:camera prst="orthographicFront"/>
              <a:lightRig rig="threePt" dir="t"/>
            </a:scene3d>
            <a:sp3d extrusionH="57150">
              <a:bevelT w="38100" h="38100" prst="angle"/>
            </a:sp3d>
          </a:bodyPr>
          <a:lstStyle/>
          <a:p>
            <a:pPr algn="ctr" rtl="1"/>
            <a:r>
              <a:rPr lang="ar-SA"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جَدِّدُوا إِيمَانَكُمْ "، قِيلَ: يَا رَسُولَ اللهِ، وَكَيْفَ نُجَدِّدُ إِيمَانَنَا؟ قَالَ: " أَكْثِرُوا مِنْ قَوْلِ لَا إِلَهَ إِلَّا اللهُ</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6118519" y="6324600"/>
            <a:ext cx="2549672"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Ahmad)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56342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17000" r="-17000"/>
          </a:stretch>
        </a:blipFill>
        <a:effectLst/>
      </p:bgPr>
    </p:bg>
    <p:spTree>
      <p:nvGrpSpPr>
        <p:cNvPr id="1" name=""/>
        <p:cNvGrpSpPr/>
        <p:nvPr/>
      </p:nvGrpSpPr>
      <p:grpSpPr>
        <a:xfrm>
          <a:off x="0" y="0"/>
          <a:ext cx="0" cy="0"/>
          <a:chOff x="0" y="0"/>
          <a:chExt cx="0" cy="0"/>
        </a:xfrm>
      </p:grpSpPr>
      <p:cxnSp>
        <p:nvCxnSpPr>
          <p:cNvPr id="11" name="Straight Arrow Connector 10"/>
          <p:cNvCxnSpPr/>
          <p:nvPr/>
        </p:nvCxnSpPr>
        <p:spPr>
          <a:xfrm>
            <a:off x="4038600" y="658250"/>
            <a:ext cx="0" cy="518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334000" y="65825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861060" y="1191650"/>
            <a:ext cx="7574280" cy="11925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chemeClr val="accent5">
                    <a:lumMod val="50000"/>
                  </a:schemeClr>
                </a:solidFill>
                <a:effectLst>
                  <a:innerShdw blurRad="69850" dist="43180" dir="5400000">
                    <a:srgbClr val="000000">
                      <a:alpha val="65000"/>
                    </a:srgbClr>
                  </a:innerShdw>
                </a:effectLst>
              </a:rPr>
              <a:t>Supaya </a:t>
            </a:r>
            <a:r>
              <a:rPr lang="sv-SE" sz="2400" b="1" dirty="0">
                <a:ln w="1905"/>
                <a:solidFill>
                  <a:schemeClr val="accent5">
                    <a:lumMod val="50000"/>
                  </a:schemeClr>
                </a:solidFill>
                <a:effectLst>
                  <a:innerShdw blurRad="69850" dist="43180" dir="5400000">
                    <a:srgbClr val="000000">
                      <a:alpha val="65000"/>
                    </a:srgbClr>
                  </a:innerShdw>
                </a:effectLst>
              </a:rPr>
              <a:t>sentiasa berhati-hati dengan setiap perkataan atau perbuatan walaupun ia sekadar gurauan. Ini kerana bukan semua perkara boleh kita bergurau dengannya</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2495550" y="273439"/>
            <a:ext cx="4305300" cy="586741"/>
          </a:xfrm>
          <a:prstGeom prst="cloud">
            <a:avLst/>
          </a:prstGeom>
          <a:solidFill>
            <a:schemeClr val="bg1">
              <a:alpha val="80000"/>
            </a:schemeClr>
          </a:solidFill>
          <a:ln w="698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002060"/>
                </a:solidFill>
                <a:effectLst>
                  <a:innerShdw blurRad="69850" dist="43180" dir="5400000">
                    <a:srgbClr val="000000">
                      <a:alpha val="65000"/>
                    </a:srgbClr>
                  </a:innerShdw>
                </a:effectLst>
              </a:rPr>
              <a:t>Seruan</a:t>
            </a:r>
            <a:r>
              <a:rPr lang="en-US" sz="2800" b="1" dirty="0" smtClean="0">
                <a:ln w="1905"/>
                <a:solidFill>
                  <a:srgbClr val="002060"/>
                </a:solidFill>
                <a:effectLst>
                  <a:innerShdw blurRad="69850" dist="43180" dir="5400000">
                    <a:srgbClr val="000000">
                      <a:alpha val="65000"/>
                    </a:srgbClr>
                  </a:innerShdw>
                </a:effectLst>
              </a:rPr>
              <a:t> </a:t>
            </a:r>
            <a:r>
              <a:rPr lang="en-US" sz="2800" b="1" dirty="0" err="1" smtClean="0">
                <a:ln w="1905"/>
                <a:solidFill>
                  <a:srgbClr val="002060"/>
                </a:solidFill>
                <a:effectLst>
                  <a:innerShdw blurRad="69850" dist="43180" dir="5400000">
                    <a:srgbClr val="000000">
                      <a:alpha val="65000"/>
                    </a:srgbClr>
                  </a:innerShdw>
                </a:effectLst>
              </a:rPr>
              <a:t>Khatib</a:t>
            </a:r>
            <a:endParaRPr lang="en-US" sz="2800" b="1" dirty="0">
              <a:ln w="1905"/>
              <a:solidFill>
                <a:srgbClr val="002060"/>
              </a:solidFill>
              <a:effectLst>
                <a:innerShdw blurRad="69850" dist="43180" dir="5400000">
                  <a:srgbClr val="000000">
                    <a:alpha val="65000"/>
                  </a:srgbClr>
                </a:innerShdw>
              </a:effectLst>
            </a:endParaRPr>
          </a:p>
        </p:txBody>
      </p:sp>
      <p:sp>
        <p:nvSpPr>
          <p:cNvPr id="12" name="Rounded Rectangle 11"/>
          <p:cNvSpPr/>
          <p:nvPr/>
        </p:nvSpPr>
        <p:spPr>
          <a:xfrm>
            <a:off x="861060" y="2667000"/>
            <a:ext cx="7574280" cy="11925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Janganlah kita meniru-niru orang lain yang akhirnya merugikan diri kita sendiri</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3" name="Rounded Rectangle 12"/>
          <p:cNvSpPr/>
          <p:nvPr/>
        </p:nvSpPr>
        <p:spPr>
          <a:xfrm>
            <a:off x="861060" y="4142350"/>
            <a:ext cx="7574280" cy="210605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Sentiasalah menambah ilmu pengetahuan dengan mempelajari ilmu agama kerana dengan kita mempelajari ilmu agama ia akan menyelamatkan kita daripada sebarang perkara yang mendatangkan kebencian Allah.</a:t>
            </a:r>
            <a:endParaRPr lang="en-US" sz="24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78188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7000" r="-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1002030" y="304800"/>
            <a:ext cx="7239000" cy="990600"/>
          </a:xfrm>
          <a:prstGeom prst="downArrowCallout">
            <a:avLst>
              <a:gd name="adj1" fmla="val 28855"/>
              <a:gd name="adj2" fmla="val 36008"/>
              <a:gd name="adj3" fmla="val 45271"/>
              <a:gd name="adj4" fmla="val 47341"/>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Penghinaan</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terhadap</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agama Islam</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ounded Rectangle 3"/>
          <p:cNvSpPr/>
          <p:nvPr/>
        </p:nvSpPr>
        <p:spPr>
          <a:xfrm>
            <a:off x="1396364" y="1378424"/>
            <a:ext cx="6579869" cy="983776"/>
          </a:xfrm>
          <a:prstGeom prst="roundRect">
            <a:avLst/>
          </a:prstGeom>
          <a:solidFill>
            <a:schemeClr val="accent4">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chemeClr val="tx1"/>
                </a:solidFill>
                <a:effectLst>
                  <a:innerShdw blurRad="69850" dist="43180" dir="5400000">
                    <a:srgbClr val="000000">
                      <a:alpha val="65000"/>
                    </a:srgbClr>
                  </a:innerShdw>
                </a:effectLst>
              </a:rPr>
              <a:t>Berlaku </a:t>
            </a:r>
            <a:r>
              <a:rPr lang="sv-SE" sz="2400" b="1" dirty="0">
                <a:ln w="1905"/>
                <a:solidFill>
                  <a:schemeClr val="tx1"/>
                </a:solidFill>
                <a:effectLst>
                  <a:innerShdw blurRad="69850" dist="43180" dir="5400000">
                    <a:srgbClr val="000000">
                      <a:alpha val="65000"/>
                    </a:srgbClr>
                  </a:innerShdw>
                </a:effectLst>
              </a:rPr>
              <a:t>secara berleluasa di dalam masyarakat dunia hari ini termasuk negara Malaysia</a:t>
            </a:r>
            <a:endParaRPr lang="en-US" sz="2400" b="1" dirty="0">
              <a:ln w="1905"/>
              <a:solidFill>
                <a:schemeClr val="tx1"/>
              </a:solidFill>
              <a:effectLst>
                <a:innerShdw blurRad="69850" dist="43180" dir="5400000">
                  <a:srgbClr val="000000">
                    <a:alpha val="65000"/>
                  </a:srgbClr>
                </a:innerShdw>
              </a:effectLst>
            </a:endParaRPr>
          </a:p>
        </p:txBody>
      </p:sp>
      <p:sp>
        <p:nvSpPr>
          <p:cNvPr id="3" name="Striped Right Arrow 2"/>
          <p:cNvSpPr/>
          <p:nvPr/>
        </p:nvSpPr>
        <p:spPr>
          <a:xfrm rot="5400000">
            <a:off x="4240530" y="3965116"/>
            <a:ext cx="762000" cy="88963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4"/>
          <p:cNvSpPr/>
          <p:nvPr/>
        </p:nvSpPr>
        <p:spPr>
          <a:xfrm>
            <a:off x="1314976" y="4790933"/>
            <a:ext cx="6781800" cy="1600200"/>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000" dirty="0">
                <a:ln w="18415" cmpd="sng">
                  <a:solidFill>
                    <a:srgbClr val="FFFFFF"/>
                  </a:solidFill>
                  <a:prstDash val="solid"/>
                </a:ln>
                <a:solidFill>
                  <a:srgbClr val="FFFFFF"/>
                </a:solidFill>
                <a:effectLst>
                  <a:outerShdw blurRad="63500" dir="3600000" algn="tl" rotWithShape="0">
                    <a:srgbClr val="000000">
                      <a:alpha val="70000"/>
                    </a:srgbClr>
                  </a:outerShdw>
                </a:effectLst>
              </a:rPr>
              <a:t>J</a:t>
            </a:r>
            <a:r>
              <a:rPr lang="ms-MY"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ika </a:t>
            </a:r>
            <a:r>
              <a:rPr lang="ms-MY" sz="2000" dirty="0">
                <a:ln w="18415" cmpd="sng">
                  <a:solidFill>
                    <a:srgbClr val="FFFFFF"/>
                  </a:solidFill>
                  <a:prstDash val="solid"/>
                </a:ln>
                <a:solidFill>
                  <a:srgbClr val="FFFFFF"/>
                </a:solidFill>
                <a:effectLst>
                  <a:outerShdw blurRad="63500" dir="3600000" algn="tl" rotWithShape="0">
                    <a:srgbClr val="000000">
                      <a:alpha val="70000"/>
                    </a:srgbClr>
                  </a:outerShdw>
                </a:effectLst>
              </a:rPr>
              <a:t>dibiarkan  akan menggugat kestabilan  dan keharmonian masyarakat berbilang agama di Malaysia</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1114425" y="2590800"/>
            <a:ext cx="7126605" cy="1295400"/>
          </a:xfrm>
          <a:prstGeom prst="roundRect">
            <a:avLst/>
          </a:prstGeom>
          <a:solidFill>
            <a:schemeClr val="accent4">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FF0000"/>
                </a:solidFill>
                <a:effectLst>
                  <a:innerShdw blurRad="69850" dist="43180" dir="5400000">
                    <a:srgbClr val="000000">
                      <a:alpha val="65000"/>
                    </a:srgbClr>
                  </a:innerShdw>
                </a:effectLst>
              </a:rPr>
              <a:t>Individu </a:t>
            </a:r>
            <a:r>
              <a:rPr lang="sv-SE" sz="2400" b="1" dirty="0">
                <a:ln w="1905"/>
                <a:solidFill>
                  <a:srgbClr val="FF0000"/>
                </a:solidFill>
                <a:effectLst>
                  <a:innerShdw blurRad="69850" dist="43180" dir="5400000">
                    <a:srgbClr val="000000">
                      <a:alpha val="65000"/>
                    </a:srgbClr>
                  </a:innerShdw>
                </a:effectLst>
              </a:rPr>
              <a:t>yang tidak bertanggungjawab telah menjadikan agama Islam sebagai tema utama penghinaan di media sosial dan </a:t>
            </a:r>
            <a:r>
              <a:rPr lang="sv-SE" sz="2400" b="1" dirty="0" smtClean="0">
                <a:ln w="1905"/>
                <a:solidFill>
                  <a:srgbClr val="FF0000"/>
                </a:solidFill>
                <a:effectLst>
                  <a:innerShdw blurRad="69850" dist="43180" dir="5400000">
                    <a:srgbClr val="000000">
                      <a:alpha val="65000"/>
                    </a:srgbClr>
                  </a:innerShdw>
                </a:effectLst>
              </a:rPr>
              <a:t>lainnya</a:t>
            </a:r>
            <a:endParaRPr lang="en-US" sz="24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2310765" y="792707"/>
            <a:ext cx="4484370" cy="1524000"/>
          </a:xfrm>
          <a:prstGeom prst="downArrowCallout">
            <a:avLst>
              <a:gd name="adj1" fmla="val 20427"/>
              <a:gd name="adj2" fmla="val 36008"/>
              <a:gd name="adj3" fmla="val 21039"/>
              <a:gd name="adj4" fmla="val 56354"/>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SERUAN</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1485900" y="2362200"/>
            <a:ext cx="6134100" cy="3352800"/>
          </a:xfrm>
          <a:prstGeom prst="roundRect">
            <a:avLst/>
          </a:prstGeom>
          <a:solidFill>
            <a:schemeClr val="accent4">
              <a:lumMod val="20000"/>
              <a:lumOff val="80000"/>
              <a:alpha val="94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tx1"/>
                </a:solidFill>
                <a:effectLst>
                  <a:innerShdw blurRad="69850" dist="43180" dir="5400000">
                    <a:srgbClr val="000000">
                      <a:alpha val="65000"/>
                    </a:srgbClr>
                  </a:innerShdw>
                </a:effectLst>
              </a:rPr>
              <a:t>Semua pihak seharusnya bertindak sedaya upaya upaya untuk membantu pihak berwajib membanteras penghinaan agama Islam ini samada melalui perundangan atau </a:t>
            </a:r>
            <a:r>
              <a:rPr lang="sv-SE" sz="3200" b="1" dirty="0" smtClean="0">
                <a:ln w="1905"/>
                <a:solidFill>
                  <a:schemeClr val="tx1"/>
                </a:solidFill>
                <a:effectLst>
                  <a:innerShdw blurRad="69850" dist="43180" dir="5400000">
                    <a:srgbClr val="000000">
                      <a:alpha val="65000"/>
                    </a:srgbClr>
                  </a:innerShdw>
                </a:effectLst>
              </a:rPr>
              <a:t>lainnya</a:t>
            </a:r>
            <a:endParaRPr lang="en-US"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06022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457200" y="843677"/>
            <a:ext cx="83058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أَشْهَدُ أَنْ لاإِلهَ إِلا اللهُ وَحْدَهُ لا شَرِيْكَ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95794" y="2819400"/>
            <a:ext cx="8114806" cy="3493264"/>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739392" y="843677"/>
            <a:ext cx="7665215" cy="2585323"/>
          </a:xfrm>
          <a:prstGeom prst="rect">
            <a:avLst/>
          </a:prstGeom>
          <a:solidFill>
            <a:srgbClr val="002060">
              <a:alpha val="48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A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a:t>
            </a:r>
            <a:r>
              <a:rPr lang="ar-A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381000" y="3723144"/>
            <a:ext cx="838200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sekelian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21140"/>
            <a:ext cx="8153400" cy="1631216"/>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000" b="1" dirty="0" smtClean="0">
                <a:solidFill>
                  <a:srgbClr val="FFC0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000" b="1" dirty="0">
                <a:solidFill>
                  <a:srgbClr val="FFC0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وَكُونُوا مَعَ الصَّادِقِينَ</a:t>
            </a:r>
            <a:endParaRPr lang="en-US" sz="4000" b="1" dirty="0" smtClean="0">
              <a:solidFill>
                <a:srgbClr val="FFC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13332" y="3059431"/>
            <a:ext cx="8763000" cy="3539430"/>
          </a:xfrm>
          <a:prstGeom prst="rect">
            <a:avLst/>
          </a:prstGeom>
          <a:no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Dengarlah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yang </a:t>
            </a: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bermaksud</a:t>
            </a:r>
            <a:r>
              <a:rPr lang="es-E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 </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 </a:t>
            </a:r>
            <a:r>
              <a:rPr lang="es-ES" sz="2800" b="1" dirty="0" err="1">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2800" b="1" dirty="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smtClean="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s-ES" sz="2800" b="1" dirty="0" smtClean="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smtClean="0">
              <a:ln w="19050" cmpd="sng">
                <a:solidFill>
                  <a:schemeClr val="tx1"/>
                </a:solidFill>
                <a:prstDash val="solid"/>
              </a:ln>
              <a:solidFill>
                <a:srgbClr val="0070C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57400" y="685800"/>
            <a:ext cx="5181600" cy="1066800"/>
          </a:xfrm>
          <a:prstGeom prst="rect">
            <a:avLst/>
          </a:prstGeom>
          <a:solidFill>
            <a:schemeClr val="bg1">
              <a:alpha val="86000"/>
            </a:schemeClr>
          </a:solidFill>
        </p:spPr>
        <p:txBody>
          <a:bodyPr wrap="square" lIns="91440" tIns="45720" rIns="91440" bIns="45720">
            <a:prstTxWarp prst="textCan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endPar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a:ln w="11430"/>
                <a:solidFill>
                  <a:srgbClr val="F8F8F8"/>
                </a:solidFill>
                <a:effectLst>
                  <a:outerShdw blurRad="25400" algn="tl" rotWithShape="0">
                    <a:srgbClr val="000000">
                      <a:alpha val="43000"/>
                    </a:srgbClr>
                  </a:outerShdw>
                </a:effectLst>
              </a:rPr>
              <a:t>22  Julai 2022</a:t>
            </a:r>
          </a:p>
          <a:p>
            <a:pPr algn="ctr"/>
            <a:r>
              <a:rPr lang="fi-FI" sz="2400" b="1" spc="150" dirty="0">
                <a:ln w="11430"/>
                <a:solidFill>
                  <a:srgbClr val="F8F8F8"/>
                </a:solidFill>
                <a:effectLst>
                  <a:outerShdw blurRad="25400" algn="tl" rotWithShape="0">
                    <a:srgbClr val="000000">
                      <a:alpha val="43000"/>
                    </a:srgbClr>
                  </a:outerShdw>
                </a:effectLst>
              </a:rPr>
              <a:t>Bersamaan</a:t>
            </a:r>
          </a:p>
          <a:p>
            <a:pPr algn="ctr"/>
            <a:r>
              <a:rPr lang="fi-FI" sz="2400" b="1" spc="150" dirty="0">
                <a:ln w="11430"/>
                <a:solidFill>
                  <a:srgbClr val="F8F8F8"/>
                </a:solidFill>
                <a:effectLst>
                  <a:outerShdw blurRad="25400" algn="tl" rotWithShape="0">
                    <a:srgbClr val="000000">
                      <a:alpha val="43000"/>
                    </a:srgbClr>
                  </a:outerShdw>
                </a:effectLst>
              </a:rPr>
              <a:t>22  Zulhijjah 1443</a:t>
            </a:r>
          </a:p>
        </p:txBody>
      </p:sp>
      <p:sp>
        <p:nvSpPr>
          <p:cNvPr id="6" name="Rectangle 5"/>
          <p:cNvSpPr/>
          <p:nvPr/>
        </p:nvSpPr>
        <p:spPr>
          <a:xfrm>
            <a:off x="381000" y="3429000"/>
            <a:ext cx="8534400" cy="2862322"/>
          </a:xfrm>
          <a:prstGeom prst="rect">
            <a:avLst/>
          </a:prstGeom>
          <a:noFill/>
          <a:scene3d>
            <a:camera prst="perspectiveRelaxed"/>
            <a:lightRig rig="threePt" dir="t"/>
          </a:scene3d>
        </p:spPr>
        <p:txBody>
          <a:bodyPr wrap="square" lIns="91440" tIns="45720" rIns="91440" bIns="45720">
            <a:spAutoFit/>
            <a:scene3d>
              <a:camera prst="perspectiveRelaxed"/>
              <a:lightRig rig="glow" dir="tl">
                <a:rot lat="0" lon="0" rev="5400000"/>
              </a:lightRig>
            </a:scene3d>
            <a:sp3d contourW="12700">
              <a:bevelT w="25400" h="25400"/>
              <a:contourClr>
                <a:schemeClr val="accent6">
                  <a:shade val="73000"/>
                </a:schemeClr>
              </a:contourClr>
            </a:sp3d>
          </a:bodyPr>
          <a:lstStyle/>
          <a:p>
            <a:pPr algn="ctr"/>
            <a:r>
              <a:rPr lang="fi-FI" sz="60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KECELAAN </a:t>
            </a:r>
            <a:r>
              <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MEMPERSENDAKAN</a:t>
            </a:r>
          </a:p>
          <a:p>
            <a:pPr algn="ctr"/>
            <a:r>
              <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 </a:t>
            </a:r>
            <a:r>
              <a:rPr lang="fi-FI" sz="60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AGAMA </a:t>
            </a:r>
            <a:r>
              <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ISLAM </a:t>
            </a:r>
            <a:endParaRPr lang="fi-FI" sz="60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par>
                                <p:cTn id="11" presetID="16" presetClass="emph" presetSubtype="0" fill="hold" nodeType="withEffect">
                                  <p:stCondLst>
                                    <p:cond delay="1500"/>
                                  </p:stCondLst>
                                  <p:iterate type="lt">
                                    <p:tmPct val="4000"/>
                                  </p:iterate>
                                  <p:childTnLst>
                                    <p:set>
                                      <p:cBhvr override="childStyle">
                                        <p:cTn id="12" dur="500" fill="hold"/>
                                        <p:tgtEl>
                                          <p:spTgt spid="6">
                                            <p:txEl>
                                              <p:pRg st="1" end="1"/>
                                            </p:txEl>
                                          </p:spTgt>
                                        </p:tgtEl>
                                        <p:attrNameLst>
                                          <p:attrName>style.color</p:attrName>
                                        </p:attrNameLst>
                                      </p:cBhvr>
                                      <p:to>
                                        <p:clrVal>
                                          <a:srgbClr val="FFFFFF"/>
                                        </p:clrVal>
                                      </p:to>
                                    </p:set>
                                    <p:set>
                                      <p:cBhvr>
                                        <p:cTn id="13" dur="500" fill="hold"/>
                                        <p:tgtEl>
                                          <p:spTgt spid="6">
                                            <p:txEl>
                                              <p:pRg st="1" end="1"/>
                                            </p:txEl>
                                          </p:spTgt>
                                        </p:tgtEl>
                                        <p:attrNameLst>
                                          <p:attrName>fillcolor</p:attrName>
                                        </p:attrNameLst>
                                      </p:cBhvr>
                                      <p:to>
                                        <p:clrVal>
                                          <a:srgbClr val="FFFFFF"/>
                                        </p:clrVal>
                                      </p:to>
                                    </p:set>
                                    <p:set>
                                      <p:cBhvr>
                                        <p:cTn id="14"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Curved Right Arrow 7"/>
          <p:cNvSpPr/>
          <p:nvPr/>
        </p:nvSpPr>
        <p:spPr>
          <a:xfrm>
            <a:off x="819150" y="300228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333500" y="1718310"/>
            <a:ext cx="6164580" cy="162687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Pelbagai </a:t>
            </a:r>
            <a:r>
              <a:rPr lang="sv-SE" sz="3200" b="1" dirty="0">
                <a:ln w="1905"/>
                <a:solidFill>
                  <a:schemeClr val="accent5">
                    <a:lumMod val="50000"/>
                  </a:schemeClr>
                </a:solidFill>
                <a:effectLst>
                  <a:innerShdw blurRad="69850" dist="43180" dir="5400000">
                    <a:srgbClr val="000000">
                      <a:alpha val="65000"/>
                    </a:srgbClr>
                  </a:innerShdw>
                </a:effectLst>
              </a:rPr>
              <a:t>kelakuan yang dilakukan oleh anak-anak remaja kita yang melanggar batasan syarak </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0" name="Curved Right Arrow 9"/>
          <p:cNvSpPr/>
          <p:nvPr/>
        </p:nvSpPr>
        <p:spPr>
          <a:xfrm>
            <a:off x="1257300" y="476250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 name="Curved Right Arrow 1"/>
          <p:cNvSpPr/>
          <p:nvPr/>
        </p:nvSpPr>
        <p:spPr>
          <a:xfrm>
            <a:off x="304800" y="97917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609600"/>
            <a:ext cx="5943600" cy="9906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905"/>
                <a:solidFill>
                  <a:srgbClr val="FF0000"/>
                </a:solidFill>
                <a:effectLst>
                  <a:innerShdw blurRad="69850" dist="43180" dir="5400000">
                    <a:srgbClr val="000000">
                      <a:alpha val="65000"/>
                    </a:srgbClr>
                  </a:innerShdw>
                </a:effectLst>
              </a:rPr>
              <a:t>Akhir-akhir</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Ini</a:t>
            </a:r>
            <a:endParaRPr lang="en-US" sz="3200" b="1" dirty="0">
              <a:ln w="1905"/>
              <a:solidFill>
                <a:schemeClr val="tx1"/>
              </a:solidFill>
              <a:effectLst>
                <a:innerShdw blurRad="69850" dist="43180" dir="5400000">
                  <a:srgbClr val="000000">
                    <a:alpha val="65000"/>
                  </a:srgbClr>
                </a:innerShdw>
              </a:effectLst>
            </a:endParaRPr>
          </a:p>
        </p:txBody>
      </p:sp>
      <p:sp>
        <p:nvSpPr>
          <p:cNvPr id="7" name="Rounded Rectangle 6"/>
          <p:cNvSpPr/>
          <p:nvPr/>
        </p:nvSpPr>
        <p:spPr>
          <a:xfrm>
            <a:off x="1847850" y="3672840"/>
            <a:ext cx="6381750" cy="1371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Perbuatan </a:t>
            </a:r>
            <a:r>
              <a:rPr lang="sv-SE" sz="3200" b="1" dirty="0">
                <a:ln w="1905"/>
                <a:solidFill>
                  <a:schemeClr val="accent5">
                    <a:lumMod val="50000"/>
                  </a:schemeClr>
                </a:solidFill>
                <a:effectLst>
                  <a:innerShdw blurRad="69850" dist="43180" dir="5400000">
                    <a:srgbClr val="000000">
                      <a:alpha val="65000"/>
                    </a:srgbClr>
                  </a:innerShdw>
                </a:effectLst>
              </a:rPr>
              <a:t>dan percakapan sebegini boleh merosakkan syiar Islam</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1" name="Rounded Rectangle 10"/>
          <p:cNvSpPr/>
          <p:nvPr/>
        </p:nvSpPr>
        <p:spPr>
          <a:xfrm>
            <a:off x="2305050" y="5372100"/>
            <a:ext cx="6381750" cy="1371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905"/>
                <a:solidFill>
                  <a:schemeClr val="accent5">
                    <a:lumMod val="50000"/>
                  </a:schemeClr>
                </a:solidFill>
                <a:effectLst>
                  <a:innerShdw blurRad="69850" dist="43180" dir="5400000">
                    <a:srgbClr val="000000">
                      <a:alpha val="65000"/>
                    </a:srgbClr>
                  </a:innerShdw>
                </a:effectLst>
              </a:rPr>
              <a:t>Sesuatu</a:t>
            </a:r>
            <a:r>
              <a:rPr lang="en-US" sz="3200" b="1" dirty="0">
                <a:ln w="1905"/>
                <a:solidFill>
                  <a:schemeClr val="accent5">
                    <a:lumMod val="50000"/>
                  </a:schemeClr>
                </a:solidFill>
                <a:effectLst>
                  <a:innerShdw blurRad="69850" dist="43180" dir="5400000">
                    <a:srgbClr val="000000">
                      <a:alpha val="65000"/>
                    </a:srgbClr>
                  </a:innerShdw>
                </a:effectLst>
              </a:rPr>
              <a:t> </a:t>
            </a:r>
            <a:r>
              <a:rPr lang="en-US" sz="3200" b="1" dirty="0" err="1">
                <a:ln w="1905"/>
                <a:solidFill>
                  <a:schemeClr val="accent5">
                    <a:lumMod val="50000"/>
                  </a:schemeClr>
                </a:solidFill>
                <a:effectLst>
                  <a:innerShdw blurRad="69850" dist="43180" dir="5400000">
                    <a:srgbClr val="000000">
                      <a:alpha val="65000"/>
                    </a:srgbClr>
                  </a:innerShdw>
                </a:effectLst>
              </a:rPr>
              <a:t>perbuatan</a:t>
            </a:r>
            <a:r>
              <a:rPr lang="en-US" sz="3200" b="1" dirty="0">
                <a:ln w="1905"/>
                <a:solidFill>
                  <a:schemeClr val="accent5">
                    <a:lumMod val="50000"/>
                  </a:schemeClr>
                </a:solidFill>
                <a:effectLst>
                  <a:innerShdw blurRad="69850" dist="43180" dir="5400000">
                    <a:srgbClr val="000000">
                      <a:alpha val="65000"/>
                    </a:srgbClr>
                  </a:innerShdw>
                </a:effectLst>
              </a:rPr>
              <a:t> </a:t>
            </a:r>
            <a:r>
              <a:rPr lang="en-US" sz="3200" b="1" dirty="0" err="1">
                <a:ln w="1905"/>
                <a:solidFill>
                  <a:schemeClr val="accent5">
                    <a:lumMod val="50000"/>
                  </a:schemeClr>
                </a:solidFill>
                <a:effectLst>
                  <a:innerShdw blurRad="69850" dist="43180" dir="5400000">
                    <a:srgbClr val="000000">
                      <a:alpha val="65000"/>
                    </a:srgbClr>
                  </a:innerShdw>
                </a:effectLst>
              </a:rPr>
              <a:t>atau</a:t>
            </a:r>
            <a:r>
              <a:rPr lang="en-US" sz="3200" b="1" dirty="0">
                <a:ln w="1905"/>
                <a:solidFill>
                  <a:schemeClr val="accent5">
                    <a:lumMod val="50000"/>
                  </a:schemeClr>
                </a:solidFill>
                <a:effectLst>
                  <a:innerShdw blurRad="69850" dist="43180" dir="5400000">
                    <a:srgbClr val="000000">
                      <a:alpha val="65000"/>
                    </a:srgbClr>
                  </a:innerShdw>
                </a:effectLst>
              </a:rPr>
              <a:t> </a:t>
            </a:r>
            <a:r>
              <a:rPr lang="en-US" sz="3200" b="1" dirty="0" err="1">
                <a:ln w="1905"/>
                <a:solidFill>
                  <a:schemeClr val="accent5">
                    <a:lumMod val="50000"/>
                  </a:schemeClr>
                </a:solidFill>
                <a:effectLst>
                  <a:innerShdw blurRad="69850" dist="43180" dir="5400000">
                    <a:srgbClr val="000000">
                      <a:alpha val="65000"/>
                    </a:srgbClr>
                  </a:innerShdw>
                </a:effectLst>
              </a:rPr>
              <a:t>tingkah</a:t>
            </a:r>
            <a:r>
              <a:rPr lang="en-US" sz="3200" b="1" dirty="0">
                <a:ln w="1905"/>
                <a:solidFill>
                  <a:schemeClr val="accent5">
                    <a:lumMod val="50000"/>
                  </a:schemeClr>
                </a:solidFill>
                <a:effectLst>
                  <a:innerShdw blurRad="69850" dist="43180" dir="5400000">
                    <a:srgbClr val="000000">
                      <a:alpha val="65000"/>
                    </a:srgbClr>
                  </a:innerShdw>
                </a:effectLst>
              </a:rPr>
              <a:t> </a:t>
            </a:r>
            <a:r>
              <a:rPr lang="en-US" sz="3200" b="1" dirty="0" err="1">
                <a:ln w="1905"/>
                <a:solidFill>
                  <a:schemeClr val="accent5">
                    <a:lumMod val="50000"/>
                  </a:schemeClr>
                </a:solidFill>
                <a:effectLst>
                  <a:innerShdw blurRad="69850" dist="43180" dir="5400000">
                    <a:srgbClr val="000000">
                      <a:alpha val="65000"/>
                    </a:srgbClr>
                  </a:innerShdw>
                </a:effectLst>
              </a:rPr>
              <a:t>laku</a:t>
            </a:r>
            <a:r>
              <a:rPr lang="en-US" sz="3200" b="1" dirty="0">
                <a:ln w="1905"/>
                <a:solidFill>
                  <a:schemeClr val="accent5">
                    <a:lumMod val="50000"/>
                  </a:schemeClr>
                </a:solidFill>
                <a:effectLst>
                  <a:innerShdw blurRad="69850" dist="43180" dir="5400000">
                    <a:srgbClr val="000000">
                      <a:alpha val="65000"/>
                    </a:srgbClr>
                  </a:innerShdw>
                </a:effectLst>
              </a:rPr>
              <a:t> </a:t>
            </a:r>
            <a:r>
              <a:rPr lang="en-US" sz="3200" b="1" dirty="0" err="1" smtClean="0">
                <a:ln w="1905"/>
                <a:solidFill>
                  <a:schemeClr val="accent5">
                    <a:lumMod val="50000"/>
                  </a:schemeClr>
                </a:solidFill>
                <a:effectLst>
                  <a:innerShdw blurRad="69850" dist="43180" dir="5400000">
                    <a:srgbClr val="000000">
                      <a:alpha val="65000"/>
                    </a:srgbClr>
                  </a:innerShdw>
                </a:effectLst>
              </a:rPr>
              <a:t>melibatkan</a:t>
            </a:r>
            <a:r>
              <a:rPr lang="en-US" sz="3200" b="1" dirty="0" smtClean="0">
                <a:ln w="1905"/>
                <a:solidFill>
                  <a:schemeClr val="accent5">
                    <a:lumMod val="50000"/>
                  </a:schemeClr>
                </a:solidFill>
                <a:effectLst>
                  <a:innerShdw blurRad="69850" dist="43180" dir="5400000">
                    <a:srgbClr val="000000">
                      <a:alpha val="65000"/>
                    </a:srgbClr>
                  </a:innerShdw>
                </a:effectLst>
              </a:rPr>
              <a:t> </a:t>
            </a:r>
            <a:r>
              <a:rPr lang="en-US" sz="3200" b="1" dirty="0" err="1">
                <a:ln w="1905"/>
                <a:solidFill>
                  <a:schemeClr val="accent5">
                    <a:lumMod val="50000"/>
                  </a:schemeClr>
                </a:solidFill>
                <a:effectLst>
                  <a:innerShdw blurRad="69850" dist="43180" dir="5400000">
                    <a:srgbClr val="000000">
                      <a:alpha val="65000"/>
                    </a:srgbClr>
                  </a:innerShdw>
                </a:effectLst>
              </a:rPr>
              <a:t>akidah</a:t>
            </a:r>
            <a:r>
              <a:rPr lang="en-US" sz="3200" b="1" dirty="0">
                <a:ln w="1905"/>
                <a:solidFill>
                  <a:schemeClr val="accent5">
                    <a:lumMod val="50000"/>
                  </a:schemeClr>
                </a:solidFill>
                <a:effectLst>
                  <a:innerShdw blurRad="69850" dist="43180" dir="5400000">
                    <a:srgbClr val="000000">
                      <a:alpha val="65000"/>
                    </a:srgbClr>
                  </a:innerShdw>
                </a:effectLst>
              </a:rPr>
              <a:t> </a:t>
            </a:r>
            <a:r>
              <a:rPr lang="en-US" sz="3200" b="1" dirty="0" err="1" smtClean="0">
                <a:ln w="1905"/>
                <a:solidFill>
                  <a:schemeClr val="accent5">
                    <a:lumMod val="50000"/>
                  </a:schemeClr>
                </a:solidFill>
                <a:effectLst>
                  <a:innerShdw blurRad="69850" dist="43180" dir="5400000">
                    <a:srgbClr val="000000">
                      <a:alpha val="65000"/>
                    </a:srgbClr>
                  </a:innerShdw>
                </a:effectLst>
              </a:rPr>
              <a:t>seseorang</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63821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33500" y="1718310"/>
            <a:ext cx="7315200" cy="148209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Boleh </a:t>
            </a:r>
            <a:r>
              <a:rPr lang="sv-SE" sz="3200" b="1" dirty="0">
                <a:ln w="1905"/>
                <a:solidFill>
                  <a:schemeClr val="accent5">
                    <a:lumMod val="50000"/>
                  </a:schemeClr>
                </a:solidFill>
                <a:effectLst>
                  <a:innerShdw blurRad="69850" dist="43180" dir="5400000">
                    <a:srgbClr val="000000">
                      <a:alpha val="65000"/>
                    </a:srgbClr>
                  </a:innerShdw>
                </a:effectLst>
              </a:rPr>
              <a:t>membawa kepada terpesongnya pegangan agama seseorang itu</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304800" y="97917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6858000" cy="1143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b="1" dirty="0" smtClean="0">
                <a:ln w="1905"/>
                <a:solidFill>
                  <a:srgbClr val="FF0000"/>
                </a:solidFill>
                <a:effectLst>
                  <a:innerShdw blurRad="69850" dist="43180" dir="5400000">
                    <a:srgbClr val="000000">
                      <a:alpha val="65000"/>
                    </a:srgbClr>
                  </a:innerShdw>
                </a:effectLst>
              </a:rPr>
              <a:t>Perlakuan </a:t>
            </a:r>
            <a:r>
              <a:rPr lang="fi-FI" sz="2800" b="1" dirty="0">
                <a:ln w="1905"/>
                <a:solidFill>
                  <a:srgbClr val="FF0000"/>
                </a:solidFill>
                <a:effectLst>
                  <a:innerShdw blurRad="69850" dist="43180" dir="5400000">
                    <a:srgbClr val="000000">
                      <a:alpha val="65000"/>
                    </a:srgbClr>
                  </a:innerShdw>
                </a:effectLst>
              </a:rPr>
              <a:t>dan perkataan </a:t>
            </a:r>
            <a:r>
              <a:rPr lang="fi-FI" sz="2800" b="1" dirty="0" smtClean="0">
                <a:ln w="1905"/>
                <a:solidFill>
                  <a:srgbClr val="FF0000"/>
                </a:solidFill>
                <a:effectLst>
                  <a:innerShdw blurRad="69850" dist="43180" dir="5400000">
                    <a:srgbClr val="000000">
                      <a:alpha val="65000"/>
                    </a:srgbClr>
                  </a:innerShdw>
                </a:effectLst>
              </a:rPr>
              <a:t>mempersendakan </a:t>
            </a:r>
            <a:r>
              <a:rPr lang="fi-FI" sz="2800" b="1" dirty="0">
                <a:ln w="1905"/>
                <a:solidFill>
                  <a:srgbClr val="FF0000"/>
                </a:solidFill>
                <a:effectLst>
                  <a:innerShdw blurRad="69850" dist="43180" dir="5400000">
                    <a:srgbClr val="000000">
                      <a:alpha val="65000"/>
                    </a:srgbClr>
                  </a:innerShdw>
                </a:effectLst>
              </a:rPr>
              <a:t>agama </a:t>
            </a:r>
            <a:endParaRPr lang="en-US" sz="2800" b="1" dirty="0">
              <a:ln w="1905"/>
              <a:solidFill>
                <a:schemeClr val="tx1"/>
              </a:solidFill>
              <a:effectLst>
                <a:innerShdw blurRad="69850" dist="43180" dir="5400000">
                  <a:srgbClr val="000000">
                    <a:alpha val="65000"/>
                  </a:srgbClr>
                </a:innerShdw>
              </a:effectLst>
            </a:endParaRPr>
          </a:p>
        </p:txBody>
      </p:sp>
      <p:sp>
        <p:nvSpPr>
          <p:cNvPr id="7" name="Rounded Rectangle 6"/>
          <p:cNvSpPr/>
          <p:nvPr/>
        </p:nvSpPr>
        <p:spPr>
          <a:xfrm>
            <a:off x="1973580" y="4758690"/>
            <a:ext cx="6484620" cy="156591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M</a:t>
            </a:r>
            <a:r>
              <a:rPr lang="sv-SE" sz="3200" b="1" dirty="0" smtClean="0">
                <a:ln w="1905"/>
                <a:solidFill>
                  <a:schemeClr val="accent5">
                    <a:lumMod val="50000"/>
                  </a:schemeClr>
                </a:solidFill>
                <a:effectLst>
                  <a:innerShdw blurRad="69850" dist="43180" dir="5400000">
                    <a:srgbClr val="000000">
                      <a:alpha val="65000"/>
                    </a:srgbClr>
                  </a:innerShdw>
                </a:effectLst>
              </a:rPr>
              <a:t>enjadi </a:t>
            </a:r>
            <a:r>
              <a:rPr lang="sv-SE" sz="3200" b="1" dirty="0">
                <a:ln w="1905"/>
                <a:solidFill>
                  <a:schemeClr val="accent5">
                    <a:lumMod val="50000"/>
                  </a:schemeClr>
                </a:solidFill>
                <a:effectLst>
                  <a:innerShdw blurRad="69850" dist="43180" dir="5400000">
                    <a:srgbClr val="000000">
                      <a:alpha val="65000"/>
                    </a:srgbClr>
                  </a:innerShdw>
                </a:effectLst>
              </a:rPr>
              <a:t>kewajipan untuk terus beristiqamah dalam memelihara segala </a:t>
            </a:r>
            <a:r>
              <a:rPr lang="sv-SE" sz="3200" b="1" dirty="0" smtClean="0">
                <a:ln w="1905"/>
                <a:solidFill>
                  <a:schemeClr val="accent5">
                    <a:lumMod val="50000"/>
                  </a:schemeClr>
                </a:solidFill>
                <a:effectLst>
                  <a:innerShdw blurRad="69850" dist="43180" dir="5400000">
                    <a:srgbClr val="000000">
                      <a:alpha val="65000"/>
                    </a:srgbClr>
                  </a:innerShdw>
                </a:effectLst>
              </a:rPr>
              <a:t>tuntutannya</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8" name="Curved Right Arrow 7"/>
          <p:cNvSpPr/>
          <p:nvPr/>
        </p:nvSpPr>
        <p:spPr>
          <a:xfrm>
            <a:off x="944880" y="401955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Cloud 8"/>
          <p:cNvSpPr/>
          <p:nvPr/>
        </p:nvSpPr>
        <p:spPr>
          <a:xfrm>
            <a:off x="1554480" y="3733800"/>
            <a:ext cx="6675120" cy="90678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ln w="1905"/>
                <a:solidFill>
                  <a:srgbClr val="FF0000"/>
                </a:solidFill>
                <a:effectLst>
                  <a:innerShdw blurRad="69850" dist="43180" dir="5400000">
                    <a:srgbClr val="000000">
                      <a:alpha val="65000"/>
                    </a:srgbClr>
                  </a:innerShdw>
                </a:effectLst>
              </a:rPr>
              <a:t>Sebagai</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seorang</a:t>
            </a:r>
            <a:r>
              <a:rPr lang="en-US" sz="3200" b="1" dirty="0">
                <a:ln w="1905"/>
                <a:solidFill>
                  <a:srgbClr val="FF0000"/>
                </a:solidFill>
                <a:effectLst>
                  <a:innerShdw blurRad="69850" dist="43180" dir="5400000">
                    <a:srgbClr val="000000">
                      <a:alpha val="65000"/>
                    </a:srgbClr>
                  </a:innerShdw>
                </a:effectLst>
              </a:rPr>
              <a:t> Muslim </a:t>
            </a:r>
            <a:endParaRPr lang="en-US"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43505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Curved Right Arrow 7"/>
          <p:cNvSpPr/>
          <p:nvPr/>
        </p:nvSpPr>
        <p:spPr>
          <a:xfrm>
            <a:off x="944880" y="2891790"/>
            <a:ext cx="1028700" cy="1527810"/>
          </a:xfrm>
          <a:prstGeom prst="curv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333500" y="1718310"/>
            <a:ext cx="5981700" cy="148209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smtClean="0">
                <a:ln w="1905"/>
                <a:solidFill>
                  <a:schemeClr val="accent5">
                    <a:lumMod val="50000"/>
                  </a:schemeClr>
                </a:solidFill>
                <a:effectLst>
                  <a:innerShdw blurRad="69850" dist="43180" dir="5400000">
                    <a:srgbClr val="000000">
                      <a:alpha val="65000"/>
                    </a:srgbClr>
                  </a:innerShdw>
                </a:effectLst>
              </a:rPr>
              <a:t>Tetap </a:t>
            </a:r>
            <a:r>
              <a:rPr lang="sv-SE" sz="3000" b="1" dirty="0">
                <a:ln w="1905"/>
                <a:solidFill>
                  <a:schemeClr val="accent5">
                    <a:lumMod val="50000"/>
                  </a:schemeClr>
                </a:solidFill>
                <a:effectLst>
                  <a:innerShdw blurRad="69850" dist="43180" dir="5400000">
                    <a:srgbClr val="000000">
                      <a:alpha val="65000"/>
                    </a:srgbClr>
                  </a:innerShdw>
                </a:effectLst>
              </a:rPr>
              <a:t>dianggap sebagai muslim </a:t>
            </a:r>
            <a:r>
              <a:rPr lang="sv-SE" sz="3000" b="1" dirty="0">
                <a:ln w="1905"/>
                <a:solidFill>
                  <a:srgbClr val="C00000"/>
                </a:solidFill>
                <a:effectLst>
                  <a:innerShdw blurRad="69850" dist="43180" dir="5400000">
                    <a:srgbClr val="000000">
                      <a:alpha val="65000"/>
                    </a:srgbClr>
                  </a:innerShdw>
                </a:effectLst>
              </a:rPr>
              <a:t>selagi mana tidak terjebak ke dalam apa jua bentuk </a:t>
            </a:r>
            <a:r>
              <a:rPr lang="sv-SE" sz="3000" b="1" dirty="0" smtClean="0">
                <a:ln w="1905"/>
                <a:solidFill>
                  <a:srgbClr val="C00000"/>
                </a:solidFill>
                <a:effectLst>
                  <a:innerShdw blurRad="69850" dist="43180" dir="5400000">
                    <a:srgbClr val="000000">
                      <a:alpha val="65000"/>
                    </a:srgbClr>
                  </a:innerShdw>
                </a:effectLst>
              </a:rPr>
              <a:t>kekufuran</a:t>
            </a:r>
            <a:endParaRPr lang="en-US" sz="3000" b="1" dirty="0">
              <a:ln w="1905"/>
              <a:solidFill>
                <a:srgbClr val="C00000"/>
              </a:solidFill>
              <a:effectLst>
                <a:innerShdw blurRad="69850" dist="43180" dir="5400000">
                  <a:srgbClr val="000000">
                    <a:alpha val="65000"/>
                  </a:srgbClr>
                </a:innerShdw>
              </a:effectLst>
            </a:endParaRPr>
          </a:p>
        </p:txBody>
      </p:sp>
      <p:sp>
        <p:nvSpPr>
          <p:cNvPr id="2" name="Curved Right Arrow 1"/>
          <p:cNvSpPr/>
          <p:nvPr/>
        </p:nvSpPr>
        <p:spPr>
          <a:xfrm>
            <a:off x="304800" y="97917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973580" y="3636644"/>
            <a:ext cx="6332220" cy="2764155"/>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Menjadi </a:t>
            </a:r>
            <a:r>
              <a:rPr lang="sv-SE" sz="3200" b="1" dirty="0">
                <a:ln w="1905"/>
                <a:solidFill>
                  <a:schemeClr val="accent5">
                    <a:lumMod val="50000"/>
                  </a:schemeClr>
                </a:solidFill>
                <a:effectLst>
                  <a:innerShdw blurRad="69850" dist="43180" dir="5400000">
                    <a:srgbClr val="000000">
                      <a:alpha val="65000"/>
                    </a:srgbClr>
                  </a:innerShdw>
                </a:effectLst>
              </a:rPr>
              <a:t>tanggungjawab setiap individu muslim untuk </a:t>
            </a:r>
            <a:r>
              <a:rPr lang="sv-SE" sz="3200" b="1" dirty="0">
                <a:ln w="1905"/>
                <a:solidFill>
                  <a:srgbClr val="C00000"/>
                </a:solidFill>
                <a:effectLst>
                  <a:innerShdw blurRad="69850" dist="43180" dir="5400000">
                    <a:srgbClr val="000000">
                      <a:alpha val="65000"/>
                    </a:srgbClr>
                  </a:innerShdw>
                </a:effectLst>
              </a:rPr>
              <a:t>mengetahui batas-batas antara iman dan kufur </a:t>
            </a:r>
            <a:r>
              <a:rPr lang="sv-SE" sz="3200" b="1" dirty="0">
                <a:ln w="1905"/>
                <a:solidFill>
                  <a:schemeClr val="accent5">
                    <a:lumMod val="50000"/>
                  </a:schemeClr>
                </a:solidFill>
                <a:effectLst>
                  <a:innerShdw blurRad="69850" dist="43180" dir="5400000">
                    <a:srgbClr val="000000">
                      <a:alpha val="65000"/>
                    </a:srgbClr>
                  </a:innerShdw>
                </a:effectLst>
              </a:rPr>
              <a:t>sebagaimana yang dijelaskan dalam nas-nas </a:t>
            </a:r>
            <a:r>
              <a:rPr lang="sv-SE" sz="3200" b="1" dirty="0" smtClean="0">
                <a:ln w="1905"/>
                <a:solidFill>
                  <a:schemeClr val="accent5">
                    <a:lumMod val="50000"/>
                  </a:schemeClr>
                </a:solidFill>
                <a:effectLst>
                  <a:innerShdw blurRad="69850" dist="43180" dir="5400000">
                    <a:srgbClr val="000000">
                      <a:alpha val="65000"/>
                    </a:srgbClr>
                  </a:innerShdw>
                </a:effectLst>
              </a:rPr>
              <a:t>syarak</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0" name="Cloud 9"/>
          <p:cNvSpPr/>
          <p:nvPr/>
        </p:nvSpPr>
        <p:spPr>
          <a:xfrm>
            <a:off x="800953" y="436018"/>
            <a:ext cx="6675120" cy="90678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ln w="1905"/>
                <a:solidFill>
                  <a:srgbClr val="FF0000"/>
                </a:solidFill>
                <a:effectLst>
                  <a:innerShdw blurRad="69850" dist="43180" dir="5400000">
                    <a:srgbClr val="000000">
                      <a:alpha val="65000"/>
                    </a:srgbClr>
                  </a:innerShdw>
                </a:effectLst>
              </a:rPr>
              <a:t>Sebagai</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seorang</a:t>
            </a:r>
            <a:r>
              <a:rPr lang="en-US" sz="3200" b="1" dirty="0">
                <a:ln w="1905"/>
                <a:solidFill>
                  <a:srgbClr val="FF0000"/>
                </a:solidFill>
                <a:effectLst>
                  <a:innerShdw blurRad="69850" dist="43180" dir="5400000">
                    <a:srgbClr val="000000">
                      <a:alpha val="65000"/>
                    </a:srgbClr>
                  </a:innerShdw>
                </a:effectLst>
              </a:rPr>
              <a:t> Muslim </a:t>
            </a:r>
            <a:endParaRPr lang="en-US"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4399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12408980</TotalTime>
  <Words>1055</Words>
  <Application>Microsoft Office PowerPoint</Application>
  <PresentationFormat>On-screen Show (4:3)</PresentationFormat>
  <Paragraphs>125</Paragraphs>
  <Slides>35</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35</vt:i4>
      </vt:variant>
    </vt:vector>
  </HeadingPairs>
  <TitlesOfParts>
    <vt:vector size="49" baseType="lpstr">
      <vt:lpstr>Arial Unicode MS</vt:lpstr>
      <vt:lpstr>Agency FB</vt:lpstr>
      <vt:lpstr>Aharoni</vt:lpstr>
      <vt:lpstr>Arial</vt:lpstr>
      <vt:lpstr>Arial Black</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592</cp:revision>
  <dcterms:created xsi:type="dcterms:W3CDTF">2017-12-24T04:47:57Z</dcterms:created>
  <dcterms:modified xsi:type="dcterms:W3CDTF">2022-07-20T23:05:51Z</dcterms:modified>
</cp:coreProperties>
</file>